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56" r:id="rId2"/>
    <p:sldId id="288" r:id="rId3"/>
    <p:sldId id="289" r:id="rId4"/>
    <p:sldId id="286" r:id="rId5"/>
    <p:sldId id="287" r:id="rId6"/>
    <p:sldId id="257" r:id="rId7"/>
    <p:sldId id="262" r:id="rId8"/>
    <p:sldId id="258" r:id="rId9"/>
    <p:sldId id="259" r:id="rId10"/>
    <p:sldId id="274" r:id="rId11"/>
    <p:sldId id="260" r:id="rId12"/>
    <p:sldId id="263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ê Đăng Quang" initials="LĐQ" lastIdx="1" clrIdx="0">
    <p:extLst>
      <p:ext uri="{19B8F6BF-5375-455C-9EA6-DF929625EA0E}">
        <p15:presenceInfo xmlns:p15="http://schemas.microsoft.com/office/powerpoint/2012/main" userId="b3f7e7bf08e7b1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385B-4E6A-4C43-A0E8-71A0C9E70190}" type="datetimeFigureOut">
              <a:rPr lang="en-US" smtClean="0"/>
              <a:t>20-08-2020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6722-2147-427B-A091-C23FFDBB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72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385B-4E6A-4C43-A0E8-71A0C9E70190}" type="datetimeFigureOut">
              <a:rPr lang="en-US" smtClean="0"/>
              <a:t>20-08-2020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6722-2147-427B-A091-C23FFDBB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4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385B-4E6A-4C43-A0E8-71A0C9E70190}" type="datetimeFigureOut">
              <a:rPr lang="en-US" smtClean="0"/>
              <a:t>20-08-2020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6722-2147-427B-A091-C23FFDBB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48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385B-4E6A-4C43-A0E8-71A0C9E70190}" type="datetimeFigureOut">
              <a:rPr lang="en-US" smtClean="0"/>
              <a:t>20-08-2020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6722-2147-427B-A091-C23FFDBB5A5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5831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385B-4E6A-4C43-A0E8-71A0C9E70190}" type="datetimeFigureOut">
              <a:rPr lang="en-US" smtClean="0"/>
              <a:t>20-08-2020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6722-2147-427B-A091-C23FFDBB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50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385B-4E6A-4C43-A0E8-71A0C9E70190}" type="datetimeFigureOut">
              <a:rPr lang="en-US" smtClean="0"/>
              <a:t>20-08-2020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6722-2147-427B-A091-C23FFDBB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98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385B-4E6A-4C43-A0E8-71A0C9E70190}" type="datetimeFigureOut">
              <a:rPr lang="en-US" smtClean="0"/>
              <a:t>20-08-2020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6722-2147-427B-A091-C23FFDBB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9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385B-4E6A-4C43-A0E8-71A0C9E70190}" type="datetimeFigureOut">
              <a:rPr lang="en-US" smtClean="0"/>
              <a:t>20-08-2020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6722-2147-427B-A091-C23FFDBB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4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385B-4E6A-4C43-A0E8-71A0C9E70190}" type="datetimeFigureOut">
              <a:rPr lang="en-US" smtClean="0"/>
              <a:t>20-08-2020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6722-2147-427B-A091-C23FFDBB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0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385B-4E6A-4C43-A0E8-71A0C9E70190}" type="datetimeFigureOut">
              <a:rPr lang="en-US" smtClean="0"/>
              <a:t>20-08-2020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6722-2147-427B-A091-C23FFDBB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3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385B-4E6A-4C43-A0E8-71A0C9E70190}" type="datetimeFigureOut">
              <a:rPr lang="en-US" smtClean="0"/>
              <a:t>20-08-2020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6722-2147-427B-A091-C23FFDBB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9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385B-4E6A-4C43-A0E8-71A0C9E70190}" type="datetimeFigureOut">
              <a:rPr lang="en-US" smtClean="0"/>
              <a:t>20-08-2020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6722-2147-427B-A091-C23FFDBB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85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385B-4E6A-4C43-A0E8-71A0C9E70190}" type="datetimeFigureOut">
              <a:rPr lang="en-US" smtClean="0"/>
              <a:t>20-08-2020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6722-2147-427B-A091-C23FFDBB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2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385B-4E6A-4C43-A0E8-71A0C9E70190}" type="datetimeFigureOut">
              <a:rPr lang="en-US" smtClean="0"/>
              <a:t>20-08-2020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6722-2147-427B-A091-C23FFDBB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17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385B-4E6A-4C43-A0E8-71A0C9E70190}" type="datetimeFigureOut">
              <a:rPr lang="en-US" smtClean="0"/>
              <a:t>20-08-2020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6722-2147-427B-A091-C23FFDBB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1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385B-4E6A-4C43-A0E8-71A0C9E70190}" type="datetimeFigureOut">
              <a:rPr lang="en-US" smtClean="0"/>
              <a:t>20-08-2020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6722-2147-427B-A091-C23FFDBB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5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385B-4E6A-4C43-A0E8-71A0C9E70190}" type="datetimeFigureOut">
              <a:rPr lang="en-US" smtClean="0"/>
              <a:t>20-08-2020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6722-2147-427B-A091-C23FFDBB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2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D385B-4E6A-4C43-A0E8-71A0C9E70190}" type="datetimeFigureOut">
              <a:rPr lang="en-US" smtClean="0"/>
              <a:t>20-08-2020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46722-2147-427B-A091-C23FFDBB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94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3F4A4-A58B-411D-A2E4-0DE647F00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5128" y="351766"/>
            <a:ext cx="8915399" cy="1205144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latin typeface="Calibri" panose="020F0502020204030204" pitchFamily="34" charset="0"/>
                <a:cs typeface="Calibri" panose="020F0502020204030204" pitchFamily="34" charset="0"/>
              </a:rPr>
              <a:t>Camera in industrial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EB5E78-4034-416C-8478-495070068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5127" y="2263806"/>
            <a:ext cx="8915399" cy="355106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</a:p>
          <a:p>
            <a:pPr algn="ctr"/>
            <a:endParaRPr lang="en-US" sz="2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thiệu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camera vision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nguyên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camera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AutoNum type="romanUcPeriod"/>
            </a:pP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kỹ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biết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AutoNum type="romanU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Line scan camera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Area scan camera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AutoNum type="romanUcPeriod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Giao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nối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180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58E13B-09F6-43D0-8348-CCEFA1F6A0E1}"/>
              </a:ext>
            </a:extLst>
          </p:cNvPr>
          <p:cNvSpPr txBox="1">
            <a:spLocks/>
          </p:cNvSpPr>
          <p:nvPr/>
        </p:nvSpPr>
        <p:spPr>
          <a:xfrm>
            <a:off x="2589213" y="1107230"/>
            <a:ext cx="8911687" cy="21797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19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Cảm</a:t>
            </a: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CCD </a:t>
            </a:r>
            <a:r>
              <a:rPr lang="en-US" sz="19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CMOS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b. CMOS</a:t>
            </a:r>
          </a:p>
          <a:p>
            <a:pPr>
              <a:buFontTx/>
              <a:buChar char="-"/>
            </a:pP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nhạy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sáng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tốc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xử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nhanh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ít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nhiễu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, …</a:t>
            </a:r>
          </a:p>
          <a:p>
            <a:pPr>
              <a:buFontTx/>
              <a:buChar char="-"/>
            </a:pP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Nhược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, …</a:t>
            </a:r>
          </a:p>
          <a:p>
            <a:pPr marL="0" indent="0">
              <a:buNone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            So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sánh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82DB98-DF42-4026-B06D-375E5AAD6803}"/>
              </a:ext>
            </a:extLst>
          </p:cNvPr>
          <p:cNvSpPr txBox="1">
            <a:spLocks/>
          </p:cNvSpPr>
          <p:nvPr/>
        </p:nvSpPr>
        <p:spPr>
          <a:xfrm>
            <a:off x="2592923" y="346423"/>
            <a:ext cx="8911687" cy="760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II.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nguyên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FD0CA7-76A5-427F-91CB-42B16B98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131" y="3440355"/>
            <a:ext cx="8537467" cy="291194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D910F1B-CC30-4084-AC46-BAB5DB72CDAA}"/>
              </a:ext>
            </a:extLst>
          </p:cNvPr>
          <p:cNvSpPr/>
          <p:nvPr/>
        </p:nvSpPr>
        <p:spPr>
          <a:xfrm>
            <a:off x="2704627" y="2831975"/>
            <a:ext cx="553479" cy="419470"/>
          </a:xfrm>
          <a:prstGeom prst="rightArrow">
            <a:avLst>
              <a:gd name="adj1" fmla="val 50000"/>
              <a:gd name="adj2" fmla="val 480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2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7C37-6F21-4D6D-A23B-4DCE84055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375720"/>
            <a:ext cx="4748908" cy="2672498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Sensor size</a:t>
            </a:r>
          </a:p>
          <a:p>
            <a:pPr algn="l">
              <a:buFontTx/>
              <a:buChar char="-"/>
            </a:pP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kích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thước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sensor ( mm hay inch)</a:t>
            </a:r>
          </a:p>
          <a:p>
            <a:pPr algn="l">
              <a:buFontTx/>
              <a:buChar char="-"/>
            </a:pP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Tỉ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4x3 (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dài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x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rộng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l">
              <a:buFontTx/>
              <a:buChar char="-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Quan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trọng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camera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lens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phù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Tx/>
              <a:buChar char="-"/>
            </a:pPr>
            <a:endParaRPr lang="en-US" sz="1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5359E58-1F3F-4B52-8E2D-97D94AEA5E8A}"/>
              </a:ext>
            </a:extLst>
          </p:cNvPr>
          <p:cNvSpPr txBox="1">
            <a:spLocks/>
          </p:cNvSpPr>
          <p:nvPr/>
        </p:nvSpPr>
        <p:spPr>
          <a:xfrm>
            <a:off x="2592923" y="346423"/>
            <a:ext cx="8911687" cy="760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III.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camera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E948F-1701-4DA5-A58D-FB49A7DE1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286" y="1375719"/>
            <a:ext cx="4230270" cy="2672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5E8C1-7CCA-491D-BB92-ABF6AF27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287" y="4236807"/>
            <a:ext cx="4230270" cy="1910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F4B1BC-E6A2-498F-85B8-A6E1965DB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502" y="4236807"/>
            <a:ext cx="2623331" cy="192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0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D17C02A-EA2A-44C7-80D6-ED5C1B551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633644"/>
            <a:ext cx="7864970" cy="140252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Frame rate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Tx/>
              <a:buChar char="-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fps (frame per second):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khung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camera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thu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1s</a:t>
            </a:r>
          </a:p>
          <a:p>
            <a:pPr marL="0" indent="0" algn="l">
              <a:buNone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-&gt;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tốc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camera</a:t>
            </a:r>
          </a:p>
          <a:p>
            <a:pPr marL="0" indent="0" algn="l">
              <a:buNone/>
            </a:pPr>
            <a:endParaRPr lang="en-US" sz="1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E942F-809E-49E0-8F6A-D2A5D8FF3B63}"/>
              </a:ext>
            </a:extLst>
          </p:cNvPr>
          <p:cNvSpPr txBox="1">
            <a:spLocks/>
          </p:cNvSpPr>
          <p:nvPr/>
        </p:nvSpPr>
        <p:spPr>
          <a:xfrm>
            <a:off x="2592923" y="346423"/>
            <a:ext cx="8911687" cy="760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III.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camera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FAB43-1050-4177-B742-176523D6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352" y="3491504"/>
            <a:ext cx="6112855" cy="24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8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D17C02A-EA2A-44C7-80D6-ED5C1B551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633643"/>
            <a:ext cx="4118593" cy="404897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AOI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Tx/>
              <a:buChar char="-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AOI (Area of interest):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vùng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tâm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camera</a:t>
            </a:r>
          </a:p>
          <a:p>
            <a:pPr marL="0" indent="0" algn="l">
              <a:buNone/>
            </a:pPr>
            <a:r>
              <a:rPr lang="en-US" sz="19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ỉ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nghịch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FPS,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AOI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tang fps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ngược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E942F-809E-49E0-8F6A-D2A5D8FF3B63}"/>
              </a:ext>
            </a:extLst>
          </p:cNvPr>
          <p:cNvSpPr txBox="1">
            <a:spLocks/>
          </p:cNvSpPr>
          <p:nvPr/>
        </p:nvSpPr>
        <p:spPr>
          <a:xfrm>
            <a:off x="2592923" y="346423"/>
            <a:ext cx="8911687" cy="760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III.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camera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AAE1CA-8D98-4D78-8925-4ADA60136FC0}"/>
              </a:ext>
            </a:extLst>
          </p:cNvPr>
          <p:cNvSpPr/>
          <p:nvPr/>
        </p:nvSpPr>
        <p:spPr>
          <a:xfrm>
            <a:off x="7714695" y="2521258"/>
            <a:ext cx="3551068" cy="22371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BD24DE-0A53-4369-8AED-533D4C94F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6" y="1944285"/>
            <a:ext cx="4751086" cy="296942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715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D17C02A-EA2A-44C7-80D6-ED5C1B551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633644"/>
            <a:ext cx="8459774" cy="118057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Gain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Tx/>
              <a:buChar char="-"/>
            </a:pPr>
            <a:r>
              <a:rPr lang="en-US" sz="19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khuếch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đại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9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Khuếch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đại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tín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bao </a:t>
            </a:r>
            <a:r>
              <a:rPr lang="en-US" sz="19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nhiễu</a:t>
            </a:r>
            <a:endParaRPr lang="en-US" sz="1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E942F-809E-49E0-8F6A-D2A5D8FF3B63}"/>
              </a:ext>
            </a:extLst>
          </p:cNvPr>
          <p:cNvSpPr txBox="1">
            <a:spLocks/>
          </p:cNvSpPr>
          <p:nvPr/>
        </p:nvSpPr>
        <p:spPr>
          <a:xfrm>
            <a:off x="2592923" y="346423"/>
            <a:ext cx="8911687" cy="760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III.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camera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8A679-D6FB-41B9-8D43-9351C701B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038" y="3019425"/>
            <a:ext cx="2676525" cy="264795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CF776F-C081-481B-BA00-3CF570249897}"/>
              </a:ext>
            </a:extLst>
          </p:cNvPr>
          <p:cNvSpPr/>
          <p:nvPr/>
        </p:nvSpPr>
        <p:spPr>
          <a:xfrm>
            <a:off x="3250705" y="5865180"/>
            <a:ext cx="1873189" cy="4083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Gain = 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6886AB-F39A-4F84-8D53-3D62517A11BF}"/>
              </a:ext>
            </a:extLst>
          </p:cNvPr>
          <p:cNvSpPr/>
          <p:nvPr/>
        </p:nvSpPr>
        <p:spPr>
          <a:xfrm>
            <a:off x="7675900" y="5865179"/>
            <a:ext cx="1873189" cy="4083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Gain = 100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7C05AE-CE8A-4DA4-B59F-96DC5E87F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233" y="3019423"/>
            <a:ext cx="2676525" cy="264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1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D17C02A-EA2A-44C7-80D6-ED5C1B551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633644"/>
            <a:ext cx="9072333" cy="146466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Gamma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E942F-809E-49E0-8F6A-D2A5D8FF3B63}"/>
              </a:ext>
            </a:extLst>
          </p:cNvPr>
          <p:cNvSpPr txBox="1">
            <a:spLocks/>
          </p:cNvSpPr>
          <p:nvPr/>
        </p:nvSpPr>
        <p:spPr>
          <a:xfrm>
            <a:off x="2592923" y="346423"/>
            <a:ext cx="8911687" cy="760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III.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camera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38E92-CF90-4762-8AFA-052036C87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3" y="2591664"/>
            <a:ext cx="2514600" cy="2495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15B71B-DEBB-48AC-B7F7-2D120F2D0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339" y="2591664"/>
            <a:ext cx="2514600" cy="249555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D437EBD-83E7-4427-BEB0-93F476DC91C9}"/>
              </a:ext>
            </a:extLst>
          </p:cNvPr>
          <p:cNvSpPr/>
          <p:nvPr/>
        </p:nvSpPr>
        <p:spPr>
          <a:xfrm>
            <a:off x="2922231" y="5243741"/>
            <a:ext cx="1873189" cy="4083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Gamma =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DE1F59-1F60-44B1-B9FE-FDDB0BF78531}"/>
              </a:ext>
            </a:extLst>
          </p:cNvPr>
          <p:cNvSpPr/>
          <p:nvPr/>
        </p:nvSpPr>
        <p:spPr>
          <a:xfrm>
            <a:off x="7518044" y="5243741"/>
            <a:ext cx="1873189" cy="4083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Gamma = 2</a:t>
            </a:r>
          </a:p>
        </p:txBody>
      </p:sp>
    </p:spTree>
    <p:extLst>
      <p:ext uri="{BB962C8B-B14F-4D97-AF65-F5344CB8AC3E}">
        <p14:creationId xmlns:p14="http://schemas.microsoft.com/office/powerpoint/2010/main" val="525453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D17C02A-EA2A-44C7-80D6-ED5C1B551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633643"/>
            <a:ext cx="3408380" cy="442092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Shutter speed</a:t>
            </a:r>
          </a:p>
          <a:p>
            <a:pPr algn="l">
              <a:buFontTx/>
              <a:buChar char="-"/>
            </a:pP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Tốc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màn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chập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camera,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phơi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sáng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ánh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sáng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chiếu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cảm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E942F-809E-49E0-8F6A-D2A5D8FF3B63}"/>
              </a:ext>
            </a:extLst>
          </p:cNvPr>
          <p:cNvSpPr txBox="1">
            <a:spLocks/>
          </p:cNvSpPr>
          <p:nvPr/>
        </p:nvSpPr>
        <p:spPr>
          <a:xfrm>
            <a:off x="2592923" y="346423"/>
            <a:ext cx="8911687" cy="760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III.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camera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14205-7BFD-4915-ACDB-34C2220DB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577" y="1633643"/>
            <a:ext cx="5161070" cy="37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33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D17C02A-EA2A-44C7-80D6-ED5C1B551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633643"/>
            <a:ext cx="3408380" cy="442092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 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Camera noise</a:t>
            </a:r>
          </a:p>
          <a:p>
            <a:pPr algn="l">
              <a:buFontTx/>
              <a:buChar char="-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Photon noise</a:t>
            </a:r>
          </a:p>
          <a:p>
            <a:pPr algn="l">
              <a:buFontTx/>
              <a:buChar char="-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Dark current noise</a:t>
            </a:r>
          </a:p>
          <a:p>
            <a:pPr algn="l">
              <a:buFontTx/>
              <a:buChar char="-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Reset noise</a:t>
            </a:r>
          </a:p>
          <a:p>
            <a:pPr algn="l">
              <a:buFontTx/>
              <a:buChar char="-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1/f noise</a:t>
            </a:r>
          </a:p>
          <a:p>
            <a:pPr algn="l">
              <a:buFontTx/>
              <a:buChar char="-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Quantization noise</a:t>
            </a:r>
          </a:p>
          <a:p>
            <a:pPr algn="l">
              <a:buFontTx/>
              <a:buChar char="-"/>
            </a:pP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E942F-809E-49E0-8F6A-D2A5D8FF3B63}"/>
              </a:ext>
            </a:extLst>
          </p:cNvPr>
          <p:cNvSpPr txBox="1">
            <a:spLocks/>
          </p:cNvSpPr>
          <p:nvPr/>
        </p:nvSpPr>
        <p:spPr>
          <a:xfrm>
            <a:off x="2592923" y="346423"/>
            <a:ext cx="8911687" cy="760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III.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camera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A990BC-05E5-40CF-830B-8FC4E6BAA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305" y="1633643"/>
            <a:ext cx="6050731" cy="2885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4D5D7-69F4-4BF3-B3D5-0E0B5E628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05" y="4655682"/>
            <a:ext cx="3145654" cy="207511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2A8B467-455C-41BD-9F0B-81E6006274B8}"/>
              </a:ext>
            </a:extLst>
          </p:cNvPr>
          <p:cNvSpPr/>
          <p:nvPr/>
        </p:nvSpPr>
        <p:spPr>
          <a:xfrm>
            <a:off x="3045041" y="5317724"/>
            <a:ext cx="2760955" cy="7368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Noise </a:t>
            </a:r>
          </a:p>
        </p:txBody>
      </p:sp>
    </p:spTree>
    <p:extLst>
      <p:ext uri="{BB962C8B-B14F-4D97-AF65-F5344CB8AC3E}">
        <p14:creationId xmlns:p14="http://schemas.microsoft.com/office/powerpoint/2010/main" val="651756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D17C02A-EA2A-44C7-80D6-ED5C1B551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633642"/>
            <a:ext cx="4393802" cy="139149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1. Line scan camera</a:t>
            </a:r>
          </a:p>
          <a:p>
            <a:pPr algn="l">
              <a:buFontTx/>
              <a:buChar char="-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Camera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quét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dòng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dòng</a:t>
            </a:r>
            <a:endParaRPr lang="en-US" sz="1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E942F-809E-49E0-8F6A-D2A5D8FF3B63}"/>
              </a:ext>
            </a:extLst>
          </p:cNvPr>
          <p:cNvSpPr txBox="1">
            <a:spLocks/>
          </p:cNvSpPr>
          <p:nvPr/>
        </p:nvSpPr>
        <p:spPr>
          <a:xfrm>
            <a:off x="2592923" y="346423"/>
            <a:ext cx="8911687" cy="760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IV. Line Scan camera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AREa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camera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5DDF0-441C-494B-AE60-672180F86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21" y="1569204"/>
            <a:ext cx="1884155" cy="1455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511ECF-FB9D-41F3-8B3C-F2AF63707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194" y="3259969"/>
            <a:ext cx="5272882" cy="325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5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D17C02A-EA2A-44C7-80D6-ED5C1B551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633643"/>
            <a:ext cx="4145227" cy="132706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2. Area Scan camera</a:t>
            </a:r>
          </a:p>
          <a:p>
            <a:pPr algn="l">
              <a:buFontTx/>
              <a:buChar char="-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Camera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chụp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vùng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vùng</a:t>
            </a:r>
            <a:endParaRPr lang="en-US" sz="1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E942F-809E-49E0-8F6A-D2A5D8FF3B63}"/>
              </a:ext>
            </a:extLst>
          </p:cNvPr>
          <p:cNvSpPr txBox="1">
            <a:spLocks/>
          </p:cNvSpPr>
          <p:nvPr/>
        </p:nvSpPr>
        <p:spPr>
          <a:xfrm>
            <a:off x="2592923" y="346423"/>
            <a:ext cx="8911687" cy="760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IV. Line Scan camera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AREa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Scan camera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4B423-F435-424D-95CD-9C0EA7575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407" y="1323705"/>
            <a:ext cx="2008669" cy="1786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F6CFA7-9DBA-4AE9-B4E4-7CD5D5B0A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296" y="3326811"/>
            <a:ext cx="5207779" cy="326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78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BADAA89-2DC1-46E6-8A58-22F315C0E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6444" y="1038686"/>
            <a:ext cx="4625266" cy="254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 descr="http://www.edmundoptics.com/images/articles/ADOFbotmvidfianl.gif">
            <a:extLst>
              <a:ext uri="{FF2B5EF4-FFF2-40B4-BE49-F238E27FC236}">
                <a16:creationId xmlns:a16="http://schemas.microsoft.com/office/drawing/2014/main" id="{38D25B34-F82B-49B3-AE51-C492EC97E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86444" y="3745718"/>
            <a:ext cx="4625266" cy="2546528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8911EC6-A131-45D5-9C7E-0556433C7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3" y="346423"/>
            <a:ext cx="8911687" cy="76080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I. Camera system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9A5FF7-0C0A-4F37-BE20-344F7C7A9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038686"/>
            <a:ext cx="4468536" cy="5253560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FOV (Field of View):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Vùng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sát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DOF (Depth of field):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sâu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ảnh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WD (Working distance):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Khoảng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Resolution: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PMAG (</a:t>
            </a:r>
            <a:r>
              <a:rPr lang="en-US" sz="1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Primary Magnification) : </a:t>
            </a:r>
            <a:r>
              <a:rPr lang="en-US" sz="1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1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phóng</a:t>
            </a:r>
            <a:r>
              <a:rPr lang="en-US" sz="1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đại</a:t>
            </a:r>
            <a:endParaRPr lang="en-US" sz="1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endParaRPr lang="en-US" sz="1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AE54C9-04C8-4534-9771-868A18F2F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774" y="3061631"/>
            <a:ext cx="2483412" cy="73473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그림 9" descr="http://www.edmundoptics.com/images/articles/LinePairfinal.gif">
            <a:extLst>
              <a:ext uri="{FF2B5EF4-FFF2-40B4-BE49-F238E27FC236}">
                <a16:creationId xmlns:a16="http://schemas.microsoft.com/office/drawing/2014/main" id="{C3AB7944-8424-4D0C-9DE6-743940354EB4}"/>
              </a:ext>
            </a:extLst>
          </p:cNvPr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6254" y="4165642"/>
            <a:ext cx="3303916" cy="2126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780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D17C02A-EA2A-44C7-80D6-ED5C1B551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633643"/>
            <a:ext cx="4145227" cy="132706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3. Global shutter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rolling shutter</a:t>
            </a:r>
          </a:p>
          <a:p>
            <a:pPr algn="l">
              <a:buFontTx/>
              <a:buChar char="-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Rolling shutter: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tượng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Jello</a:t>
            </a:r>
            <a:endParaRPr lang="en-US" sz="1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E942F-809E-49E0-8F6A-D2A5D8FF3B63}"/>
              </a:ext>
            </a:extLst>
          </p:cNvPr>
          <p:cNvSpPr txBox="1">
            <a:spLocks/>
          </p:cNvSpPr>
          <p:nvPr/>
        </p:nvSpPr>
        <p:spPr>
          <a:xfrm>
            <a:off x="2592923" y="346423"/>
            <a:ext cx="8911687" cy="760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IV. Line Scan camera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AREa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Scan camera</a:t>
            </a:r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99521808-666F-434C-8CE0-1250F6A03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87735" y="1328978"/>
            <a:ext cx="3216875" cy="2308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258F91-0E46-4DD3-806E-2489AC9AE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660" y="3864385"/>
            <a:ext cx="9124950" cy="26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D17C02A-EA2A-44C7-80D6-ED5C1B551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633643"/>
            <a:ext cx="4145227" cy="132706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3. Global shutter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rolling shutter</a:t>
            </a:r>
          </a:p>
          <a:p>
            <a:pPr algn="l">
              <a:buFontTx/>
              <a:buChar char="-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Global shutter</a:t>
            </a:r>
            <a:endParaRPr lang="en-US" sz="1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E942F-809E-49E0-8F6A-D2A5D8FF3B63}"/>
              </a:ext>
            </a:extLst>
          </p:cNvPr>
          <p:cNvSpPr txBox="1">
            <a:spLocks/>
          </p:cNvSpPr>
          <p:nvPr/>
        </p:nvSpPr>
        <p:spPr>
          <a:xfrm>
            <a:off x="2592923" y="346423"/>
            <a:ext cx="8911687" cy="760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IV. Line Scan camera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AREa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Scan camera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FA205-4B4F-4E03-A31C-FD5CFF3E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3" y="3764130"/>
            <a:ext cx="8504164" cy="2643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A98116-DEA2-49C8-A5D7-2FF38ED6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234" y="3487117"/>
            <a:ext cx="8504164" cy="29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8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D17C02A-EA2A-44C7-80D6-ED5C1B551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633643"/>
            <a:ext cx="3008886" cy="2112734"/>
          </a:xfrm>
        </p:spPr>
        <p:txBody>
          <a:bodyPr>
            <a:normAutofit fontScale="85000" lnSpcReduction="10000"/>
          </a:bodyPr>
          <a:lstStyle/>
          <a:p>
            <a:pPr marL="457200" indent="-457200" algn="l">
              <a:buAutoNum type="arabicPeriod"/>
            </a:pP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nối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camera</a:t>
            </a:r>
          </a:p>
          <a:p>
            <a:pPr algn="l">
              <a:buFontTx/>
              <a:buChar char="-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Camera Link</a:t>
            </a:r>
          </a:p>
          <a:p>
            <a:pPr algn="l">
              <a:buFontTx/>
              <a:buChar char="-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USB (2.0, 3.0)</a:t>
            </a:r>
          </a:p>
          <a:p>
            <a:pPr algn="l">
              <a:buFontTx/>
              <a:buChar char="-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GigE</a:t>
            </a:r>
          </a:p>
          <a:p>
            <a:pPr algn="l">
              <a:buFontTx/>
              <a:buChar char="-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IEEE 1394</a:t>
            </a:r>
          </a:p>
          <a:p>
            <a:pPr algn="l">
              <a:buFontTx/>
              <a:buChar char="-"/>
            </a:pP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Tx/>
              <a:buChar char="-"/>
            </a:pP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E942F-809E-49E0-8F6A-D2A5D8FF3B63}"/>
              </a:ext>
            </a:extLst>
          </p:cNvPr>
          <p:cNvSpPr txBox="1">
            <a:spLocks/>
          </p:cNvSpPr>
          <p:nvPr/>
        </p:nvSpPr>
        <p:spPr>
          <a:xfrm>
            <a:off x="2592923" y="346423"/>
            <a:ext cx="8911687" cy="760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V. Giao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nối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camera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2E8B0-BBDF-409A-BC1D-2376FDF98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1640"/>
            <a:ext cx="2805466" cy="160736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344C0E2-F9F5-4738-B34B-58B537025613}"/>
              </a:ext>
            </a:extLst>
          </p:cNvPr>
          <p:cNvSpPr/>
          <p:nvPr/>
        </p:nvSpPr>
        <p:spPr>
          <a:xfrm>
            <a:off x="9286042" y="1427084"/>
            <a:ext cx="1500326" cy="605901"/>
          </a:xfrm>
          <a:prstGeom prst="wedgeEllipseCallout">
            <a:avLst>
              <a:gd name="adj1" fmla="val -171129"/>
              <a:gd name="adj2" fmla="val 1906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 link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B9BAF5-7961-40CF-9DCB-AAF581FF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402" y="4381201"/>
            <a:ext cx="2286095" cy="1994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4318D3-787A-440C-A419-1C1B9353E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934" y="4381201"/>
            <a:ext cx="2286095" cy="1994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0E03A7-8EFA-4876-ACF5-89C100B0B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1466" y="4381202"/>
            <a:ext cx="2286095" cy="1994369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71DB08B-5BA1-4DE6-AF06-E898A8F05E68}"/>
              </a:ext>
            </a:extLst>
          </p:cNvPr>
          <p:cNvSpPr/>
          <p:nvPr/>
        </p:nvSpPr>
        <p:spPr>
          <a:xfrm>
            <a:off x="3347205" y="3746376"/>
            <a:ext cx="1375715" cy="543757"/>
          </a:xfrm>
          <a:prstGeom prst="wedgeEllipseCallout">
            <a:avLst>
              <a:gd name="adj1" fmla="val 15903"/>
              <a:gd name="adj2" fmla="val 3120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USB 3.0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166BD8B0-5E82-47D7-9FC1-B4EC68368EEB}"/>
              </a:ext>
            </a:extLst>
          </p:cNvPr>
          <p:cNvSpPr/>
          <p:nvPr/>
        </p:nvSpPr>
        <p:spPr>
          <a:xfrm>
            <a:off x="6232818" y="3684232"/>
            <a:ext cx="1111653" cy="605901"/>
          </a:xfrm>
          <a:prstGeom prst="wedgeEllipseCallout">
            <a:avLst>
              <a:gd name="adj1" fmla="val -17961"/>
              <a:gd name="adj2" fmla="val 151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GigE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D0F91A26-713B-4843-A06C-DB3729052B99}"/>
              </a:ext>
            </a:extLst>
          </p:cNvPr>
          <p:cNvSpPr/>
          <p:nvPr/>
        </p:nvSpPr>
        <p:spPr>
          <a:xfrm>
            <a:off x="9417848" y="3571042"/>
            <a:ext cx="1368520" cy="605901"/>
          </a:xfrm>
          <a:prstGeom prst="wedgeEllipseCallout">
            <a:avLst>
              <a:gd name="adj1" fmla="val -65303"/>
              <a:gd name="adj2" fmla="val 239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IEEE 1394</a:t>
            </a:r>
          </a:p>
        </p:txBody>
      </p:sp>
    </p:spTree>
    <p:extLst>
      <p:ext uri="{BB962C8B-B14F-4D97-AF65-F5344CB8AC3E}">
        <p14:creationId xmlns:p14="http://schemas.microsoft.com/office/powerpoint/2010/main" val="697322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911EC6-A131-45D5-9C7E-0556433C7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3" y="346423"/>
            <a:ext cx="8911687" cy="76080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I. Camera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43FBF5-75B7-4B55-BC0F-180A9F945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3" y="991821"/>
            <a:ext cx="8448356" cy="558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52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911EC6-A131-45D5-9C7E-0556433C7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3" y="346423"/>
            <a:ext cx="8911687" cy="76080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I. Camera system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9A5FF7-0C0A-4F37-BE20-344F7C7A9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8506" y="1107230"/>
            <a:ext cx="2947494" cy="750659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Contrast: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phản</a:t>
            </a:r>
            <a:endParaRPr lang="en-US" sz="1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2E83F6-46E1-4AF4-9B60-9CC6297D7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658" y="1107230"/>
            <a:ext cx="2836508" cy="10508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EA8D14-5FF1-4B31-B302-B684F34DF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652" y="2322813"/>
            <a:ext cx="7492753" cy="428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911EC6-A131-45D5-9C7E-0556433C7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3" y="346423"/>
            <a:ext cx="8911687" cy="76080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I. Camera system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9A5FF7-0C0A-4F37-BE20-344F7C7A9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1347133"/>
            <a:ext cx="2835044" cy="1742296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DOF (Depth of field):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sâu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ảnh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khoảng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vị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trí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xa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ra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đạt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chất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vị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trí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tốt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7" descr="Geometric representation of DOF for high and low f/# lenses">
            <a:extLst>
              <a:ext uri="{FF2B5EF4-FFF2-40B4-BE49-F238E27FC236}">
                <a16:creationId xmlns:a16="http://schemas.microsoft.com/office/drawing/2014/main" id="{24654B91-AF44-4C3F-B246-6E5E43DE17C0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5113" y="1347134"/>
            <a:ext cx="6219557" cy="4991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047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3CED-1205-4C0F-9C26-AAF29154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3" y="346423"/>
            <a:ext cx="8911687" cy="76080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II.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nguyên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9925B-B5FE-4A62-AE27-97F270727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971" y="1280694"/>
            <a:ext cx="9374819" cy="52308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18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18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endParaRPr lang="en-US" sz="18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BF6ED-C5BC-4D14-9E34-D79E7663A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3" y="2966344"/>
            <a:ext cx="3190875" cy="2381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B5AF07-9843-470A-81BB-00F57C067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04" y="2966344"/>
            <a:ext cx="3190875" cy="238125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15C356-989E-4FB4-8322-6AF014CA0674}"/>
              </a:ext>
            </a:extLst>
          </p:cNvPr>
          <p:cNvSpPr/>
          <p:nvPr/>
        </p:nvSpPr>
        <p:spPr>
          <a:xfrm>
            <a:off x="3007630" y="1979721"/>
            <a:ext cx="1180730" cy="413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FD90C0-608D-4F3E-9C07-10B57BB82F0E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597995" y="2393385"/>
            <a:ext cx="334813" cy="16856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4B148FA-9605-4BFE-8CC8-60C95DE1146F}"/>
              </a:ext>
            </a:extLst>
          </p:cNvPr>
          <p:cNvSpPr/>
          <p:nvPr/>
        </p:nvSpPr>
        <p:spPr>
          <a:xfrm>
            <a:off x="5532265" y="1979720"/>
            <a:ext cx="2471377" cy="7102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Microprocessor &amp; ADC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E149BC-638B-43D1-9431-6F874F2BBB0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726297" y="2689934"/>
            <a:ext cx="2041657" cy="1127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43A0F0-CFF7-41B1-A87B-4527416D7B94}"/>
              </a:ext>
            </a:extLst>
          </p:cNvPr>
          <p:cNvCxnSpPr>
            <a:cxnSpLocks/>
          </p:cNvCxnSpPr>
          <p:nvPr/>
        </p:nvCxnSpPr>
        <p:spPr>
          <a:xfrm>
            <a:off x="6777443" y="2689934"/>
            <a:ext cx="2283698" cy="7390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638D743-1352-4F11-A693-07469AB334BC}"/>
              </a:ext>
            </a:extLst>
          </p:cNvPr>
          <p:cNvSpPr/>
          <p:nvPr/>
        </p:nvSpPr>
        <p:spPr>
          <a:xfrm>
            <a:off x="7465703" y="5722753"/>
            <a:ext cx="3190875" cy="413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Communicate port  &amp; IO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7F419C-3FA6-4D8E-8BAF-3796222875B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833283" y="4156971"/>
            <a:ext cx="227858" cy="1565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CA046B-E3EC-4132-9BF9-5CF343EB61C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327254" y="4722920"/>
            <a:ext cx="733887" cy="9998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89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9925B-B5FE-4A62-AE27-97F270727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1580225"/>
            <a:ext cx="2985964" cy="30983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19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Nguyên</a:t>
            </a: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endParaRPr lang="en-US" sz="19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cảm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thu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tín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ánh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sáng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chuyển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tín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điện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Chipset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xử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tín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1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43F5C4-5B05-449C-9412-7E05641B9DAD}"/>
              </a:ext>
            </a:extLst>
          </p:cNvPr>
          <p:cNvSpPr txBox="1">
            <a:spLocks/>
          </p:cNvSpPr>
          <p:nvPr/>
        </p:nvSpPr>
        <p:spPr>
          <a:xfrm>
            <a:off x="2592923" y="346423"/>
            <a:ext cx="8911687" cy="760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II.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nguyên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0FA6CA-8156-4AC7-918E-B7D62AD97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825" y="1811045"/>
            <a:ext cx="5296135" cy="286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4B0E5B4-7C72-4FE2-9DD2-430844DAD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3" y="346423"/>
            <a:ext cx="8911687" cy="76080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II.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nguyên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D182E3-EBFE-45CA-B446-618F722D6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1580226"/>
            <a:ext cx="3349948" cy="1844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19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Cảm</a:t>
            </a: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CCD </a:t>
            </a:r>
            <a:r>
              <a:rPr lang="en-US" sz="19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CMOS</a:t>
            </a:r>
          </a:p>
          <a:p>
            <a:pPr marL="0" indent="0">
              <a:buNone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- CCD: Charged-Couple Device</a:t>
            </a:r>
          </a:p>
          <a:p>
            <a:pPr marL="0" indent="0">
              <a:buNone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- CMOS: Complimentary Metal-Oxide Semiconductor</a:t>
            </a:r>
            <a:endParaRPr lang="en-US" sz="1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D38571-006C-4347-B4D1-155829C93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812" y="1580225"/>
            <a:ext cx="4296792" cy="18449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E9B9A6-F8CC-4F94-A936-A85B18A5F0D8}"/>
              </a:ext>
            </a:extLst>
          </p:cNvPr>
          <p:cNvSpPr txBox="1">
            <a:spLocks/>
          </p:cNvSpPr>
          <p:nvPr/>
        </p:nvSpPr>
        <p:spPr>
          <a:xfrm>
            <a:off x="2589214" y="3898174"/>
            <a:ext cx="3349947" cy="2373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9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Nguyên</a:t>
            </a: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endParaRPr lang="en-US" sz="19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CCD: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từng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CCD: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ảnh</a:t>
            </a:r>
            <a:endParaRPr lang="en-US" sz="19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9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43B450-B536-41DC-BE94-3306ECDB5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048" y="3799643"/>
            <a:ext cx="5633281" cy="247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1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58E13B-09F6-43D0-8348-CCEFA1F6A0E1}"/>
              </a:ext>
            </a:extLst>
          </p:cNvPr>
          <p:cNvSpPr txBox="1">
            <a:spLocks/>
          </p:cNvSpPr>
          <p:nvPr/>
        </p:nvSpPr>
        <p:spPr>
          <a:xfrm>
            <a:off x="2589213" y="1580225"/>
            <a:ext cx="3758321" cy="2858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19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Cảm</a:t>
            </a: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CCD </a:t>
            </a:r>
            <a:r>
              <a:rPr lang="en-US" sz="19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CMOS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a. CCD</a:t>
            </a:r>
          </a:p>
          <a:p>
            <a:pPr>
              <a:buFontTx/>
              <a:buChar char="-"/>
            </a:pP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dải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tần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nhạy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sáng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rộng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Nhược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Tốc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chậm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khó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lắp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thụ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điện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lớn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nhiễu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, …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82DB98-DF42-4026-B06D-375E5AAD6803}"/>
              </a:ext>
            </a:extLst>
          </p:cNvPr>
          <p:cNvSpPr txBox="1">
            <a:spLocks/>
          </p:cNvSpPr>
          <p:nvPr/>
        </p:nvSpPr>
        <p:spPr>
          <a:xfrm>
            <a:off x="2592923" y="346423"/>
            <a:ext cx="8911687" cy="760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II.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nguyên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288CC5-EDF6-4329-9327-694233CAD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534" y="1580225"/>
            <a:ext cx="5359061" cy="451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3233</TotalTime>
  <Words>700</Words>
  <Application>Microsoft Office PowerPoint</Application>
  <PresentationFormat>Widescreen</PresentationFormat>
  <Paragraphs>105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Bookman Old Style</vt:lpstr>
      <vt:lpstr>Calibri</vt:lpstr>
      <vt:lpstr>Rockwell</vt:lpstr>
      <vt:lpstr>Damask</vt:lpstr>
      <vt:lpstr>Camera in industrial</vt:lpstr>
      <vt:lpstr>I. Camera system</vt:lpstr>
      <vt:lpstr>I. Camera system</vt:lpstr>
      <vt:lpstr>I. Camera system</vt:lpstr>
      <vt:lpstr>I. Camera system</vt:lpstr>
      <vt:lpstr>II. Cấu tạo, nguyên lý hoạt động</vt:lpstr>
      <vt:lpstr>PowerPoint Presentation</vt:lpstr>
      <vt:lpstr>II. Cấu tạo, nguyên lý hoạt động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Lighting in Machine Vision</dc:title>
  <dc:creator>AVA</dc:creator>
  <cp:lastModifiedBy>Lê Đăng Quang</cp:lastModifiedBy>
  <cp:revision>141</cp:revision>
  <dcterms:created xsi:type="dcterms:W3CDTF">2020-08-05T02:00:29Z</dcterms:created>
  <dcterms:modified xsi:type="dcterms:W3CDTF">2020-08-20T07:03:46Z</dcterms:modified>
</cp:coreProperties>
</file>